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  <p:sldMasterId id="2147483780" r:id="rId2"/>
  </p:sldMasterIdLst>
  <p:notesMasterIdLst>
    <p:notesMasterId r:id="rId20"/>
  </p:notesMasterIdLst>
  <p:sldIdLst>
    <p:sldId id="256" r:id="rId3"/>
    <p:sldId id="257" r:id="rId4"/>
    <p:sldId id="259" r:id="rId5"/>
    <p:sldId id="258" r:id="rId6"/>
    <p:sldId id="260" r:id="rId7"/>
    <p:sldId id="261" r:id="rId8"/>
    <p:sldId id="271" r:id="rId9"/>
    <p:sldId id="262" r:id="rId10"/>
    <p:sldId id="263" r:id="rId11"/>
    <p:sldId id="264" r:id="rId12"/>
    <p:sldId id="265" r:id="rId13"/>
    <p:sldId id="266" r:id="rId14"/>
    <p:sldId id="272" r:id="rId15"/>
    <p:sldId id="273" r:id="rId16"/>
    <p:sldId id="268" r:id="rId17"/>
    <p:sldId id="269" r:id="rId18"/>
    <p:sldId id="27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0A644-29C0-463B-86D6-8C3D59A33530}" type="datetimeFigureOut">
              <a:rPr lang="fr-FR" smtClean="0"/>
              <a:t>05/03/2015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12AF5-452E-4E38-93AB-6068BC5089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2094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12AF5-452E-4E38-93AB-6068BC50892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3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E4FBF-2903-4CAD-AA4B-067249E9DCA8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945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317F2-4EE8-4815-8FDC-CA055DCF5FB1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947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09C2-2DE8-4FA7-A82A-A5631786C94C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928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14CA7-1AED-43E6-8D4C-A09B6557F1EC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7968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BE733-0BE0-4430-8168-05117908894E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002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69AA-1A34-41C1-BEC7-C8DD7360873B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6709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7E04-5346-4BF5-8040-31E1F578C51C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1358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5A4D-D8E2-4077-8F91-9B5AE5997BAE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735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5587E-506F-4CC3-B1E3-41F2889A3226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9517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00216-CF5E-4DE8-AF1F-9DA3AF5E2ED5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264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BE55656-8A05-4E2E-8357-F6C59FB7A099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376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58F0B-A3B6-45BB-ABDD-739550FBFDE4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9940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57DBF-7846-42C0-94DC-CD40673B9FB1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5320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C39-A0E4-49EF-8D5B-C56C93FE177F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821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8D8DF-222F-4A21-9D78-C098F754E22F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550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E037A-91C9-4990-A434-E410630E02C0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553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F85E-5CC8-46E0-982F-55401C79C072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23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96EB-34B6-4672-A4B7-3FCCB0932380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389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F4DFD-EDDF-471A-9557-E2592996D399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85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659C-3B70-46ED-9FC7-7C28EC83CC41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538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C33A-B223-436C-92C7-CD7D2EFC0263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708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573FD-3AC8-48C9-8D61-64E92BDE7690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738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B618D3D-33F5-48E1-BA83-49BED8EB0CE4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54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6F4296A-03B1-48A8-909A-3303536F0BB2}" type="datetime1">
              <a:rPr lang="en-US" smtClean="0"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Vincent FOURMONT - Nazareth College - March 7th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8574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3.xml"/><Relationship Id="rId1" Type="http://schemas.openxmlformats.org/officeDocument/2006/relationships/video" Target="https://www.youtube.com/embed/MSJ3FtvkfD8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00051" y="1203452"/>
            <a:ext cx="10058400" cy="2593848"/>
          </a:xfrm>
        </p:spPr>
        <p:txBody>
          <a:bodyPr>
            <a:noAutofit/>
          </a:bodyPr>
          <a:lstStyle/>
          <a:p>
            <a:pPr algn="just"/>
            <a:r>
              <a:rPr lang="en-US" sz="6600" dirty="0" smtClean="0"/>
              <a:t>Jeanne </a:t>
            </a:r>
            <a:r>
              <a:rPr lang="fr-FR" sz="6600" dirty="0" smtClean="0"/>
              <a:t>d’Arc: De son histoire aux fêtes johanniques d’Orléans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/>
            <a:r>
              <a:rPr lang="en-US" dirty="0" smtClean="0"/>
              <a:t>Vincent Fourmont – Nazareth college – March 7</a:t>
            </a:r>
            <a:r>
              <a:rPr lang="en-US" baseline="30000" dirty="0" smtClean="0"/>
              <a:t>th</a:t>
            </a:r>
            <a:r>
              <a:rPr lang="en-US" dirty="0" smtClean="0"/>
              <a:t> 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998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fr-FR" dirty="0" smtClean="0"/>
              <a:t>La reconstitution de la bataille d’Orléans: l’embrasement des tours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88" y="1970469"/>
            <a:ext cx="5824303" cy="3276170"/>
          </a:xfr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fr-FR" dirty="0" smtClean="0"/>
              <a:t> Reconstitution de la bataille menée par Jeanne d’Arc contre les Anglais.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Sons et lumières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86184" y="6459785"/>
            <a:ext cx="5648315" cy="365125"/>
          </a:xfrm>
        </p:spPr>
        <p:txBody>
          <a:bodyPr/>
          <a:lstStyle/>
          <a:p>
            <a:r>
              <a:rPr lang="en-US" sz="1600" dirty="0" smtClean="0"/>
              <a:t>Vincent FOURMONT - Nazareth College - March 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2015</a:t>
            </a:r>
            <a:endParaRPr lang="en-US" sz="1600" dirty="0"/>
          </a:p>
        </p:txBody>
      </p:sp>
      <p:sp>
        <p:nvSpPr>
          <p:cNvPr id="7" name="ZoneTexte 6"/>
          <p:cNvSpPr txBox="1"/>
          <p:nvPr/>
        </p:nvSpPr>
        <p:spPr>
          <a:xfrm>
            <a:off x="3596539" y="4969640"/>
            <a:ext cx="243913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Source image: www.google/images</a:t>
            </a:r>
            <a:endParaRPr 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330078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fr-FR" dirty="0" smtClean="0"/>
              <a:t>Les fêtes johanniques d’Orléans</a:t>
            </a:r>
            <a:endParaRPr lang="fr-FR" dirty="0"/>
          </a:p>
        </p:txBody>
      </p:sp>
      <p:pic>
        <p:nvPicPr>
          <p:cNvPr id="5" name="MSJ3FtvkfD8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446985" y="1846043"/>
            <a:ext cx="7856113" cy="4419063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86184" y="6459785"/>
            <a:ext cx="5711815" cy="365125"/>
          </a:xfrm>
        </p:spPr>
        <p:txBody>
          <a:bodyPr/>
          <a:lstStyle/>
          <a:p>
            <a:r>
              <a:rPr lang="en-US" sz="1600" dirty="0" smtClean="0"/>
              <a:t>Vincent FOURMONT - Nazareth College - March 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2015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421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17499"/>
            <a:ext cx="3200400" cy="2120901"/>
          </a:xfrm>
        </p:spPr>
        <p:txBody>
          <a:bodyPr>
            <a:noAutofit/>
          </a:bodyPr>
          <a:lstStyle/>
          <a:p>
            <a:pPr algn="just"/>
            <a:r>
              <a:rPr lang="fr-FR" sz="2800" dirty="0" smtClean="0"/>
              <a:t>Partie 4: Comment apprendre et faire retenir aux enfants, l’histoire de Jeanne d’Arc de manière ludique?</a:t>
            </a:r>
            <a:endParaRPr lang="fr-FR" sz="28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2527300"/>
            <a:ext cx="3200400" cy="3777904"/>
          </a:xfrm>
        </p:spPr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dirty="0" smtClean="0"/>
              <a:t>Partie qui aborde différentes approches  pour retenir Jeanne d’Arc et son histoire.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dirty="0" smtClean="0"/>
              <a:t>Utilisation d’images et/ou de textes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dirty="0" smtClean="0"/>
              <a:t>Autres pistes sont possibles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5626100" cy="365125"/>
          </a:xfrm>
        </p:spPr>
        <p:txBody>
          <a:bodyPr/>
          <a:lstStyle/>
          <a:p>
            <a:r>
              <a:rPr lang="en-US" sz="1600" dirty="0" smtClean="0"/>
              <a:t>Vincent FOURMONT - Nazareth College - March 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2015</a:t>
            </a:r>
            <a:endParaRPr lang="en-US" sz="1600" dirty="0"/>
          </a:p>
        </p:txBody>
      </p:sp>
      <p:sp>
        <p:nvSpPr>
          <p:cNvPr id="6" name="Espace réservé du texte 2"/>
          <p:cNvSpPr txBox="1">
            <a:spLocks/>
          </p:cNvSpPr>
          <p:nvPr/>
        </p:nvSpPr>
        <p:spPr>
          <a:xfrm>
            <a:off x="5577840" y="317499"/>
            <a:ext cx="4937760" cy="73628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/>
              <a:t> </a:t>
            </a:r>
            <a:r>
              <a:rPr lang="fr-FR" dirty="0" smtClean="0"/>
              <a:t>Le </a:t>
            </a:r>
            <a:r>
              <a:rPr lang="fr-FR" smtClean="0"/>
              <a:t>jeu de « MEMORY »</a:t>
            </a:r>
            <a:endParaRPr lang="fr-FR" dirty="0"/>
          </a:p>
        </p:txBody>
      </p:sp>
      <p:pic>
        <p:nvPicPr>
          <p:cNvPr id="7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63" y="3941210"/>
            <a:ext cx="1447352" cy="2010066"/>
          </a:xfrm>
        </p:spPr>
      </p:pic>
      <p:pic>
        <p:nvPicPr>
          <p:cNvPr id="8" name="Espace réservé du contenu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183" y="1053781"/>
            <a:ext cx="1445417" cy="192018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800600" y="4623077"/>
            <a:ext cx="24083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Le </a:t>
            </a:r>
            <a:r>
              <a:rPr lang="en-US" b="1" dirty="0" smtClean="0"/>
              <a:t>couronnement</a:t>
            </a:r>
            <a:r>
              <a:rPr lang="en-US" dirty="0" smtClean="0"/>
              <a:t> de Charles VII à Reims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4800600" y="1829209"/>
            <a:ext cx="2408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La </a:t>
            </a:r>
            <a:r>
              <a:rPr lang="en-US" b="1" dirty="0" smtClean="0"/>
              <a:t>bataille</a:t>
            </a:r>
            <a:r>
              <a:rPr lang="en-US" dirty="0" smtClean="0"/>
              <a:t> d’Orléans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6781141" y="2554204"/>
            <a:ext cx="1665017" cy="186204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115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  <a:endParaRPr lang="fr-FR" sz="115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902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pPr algn="just"/>
            <a:r>
              <a:rPr lang="fr-FR" dirty="0"/>
              <a:t>Approches pédagogiques et méthodologiques: quelques pistes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Relier des mots avec des images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Relier des mots avec des </a:t>
            </a:r>
            <a:r>
              <a:rPr lang="en-US" dirty="0" smtClean="0"/>
              <a:t>dÉfinitions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86184" y="6459785"/>
            <a:ext cx="5546715" cy="365125"/>
          </a:xfrm>
        </p:spPr>
        <p:txBody>
          <a:bodyPr/>
          <a:lstStyle/>
          <a:p>
            <a:r>
              <a:rPr lang="en-US" sz="1600" dirty="0" smtClean="0"/>
              <a:t>Vincent FOURMONT - Nazareth College - March 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2015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2733651" y="3081585"/>
            <a:ext cx="1665017" cy="186204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115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  <a:endParaRPr lang="fr-FR" sz="115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54291" y="3081585"/>
            <a:ext cx="1665017" cy="186204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115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  <a:endParaRPr lang="fr-FR" sz="115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2" name="Espace réservé du contenu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799" y="2582334"/>
            <a:ext cx="1088109" cy="1445516"/>
          </a:xfrm>
          <a:prstGeom prst="rect">
            <a:avLst/>
          </a:prstGeom>
        </p:spPr>
      </p:pic>
      <p:pic>
        <p:nvPicPr>
          <p:cNvPr id="13" name="Espace réservé du contenu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799" y="4449380"/>
            <a:ext cx="1088109" cy="1511154"/>
          </a:xfrm>
        </p:spPr>
      </p:pic>
      <p:sp>
        <p:nvSpPr>
          <p:cNvPr id="14" name="ZoneTexte 13"/>
          <p:cNvSpPr txBox="1"/>
          <p:nvPr/>
        </p:nvSpPr>
        <p:spPr>
          <a:xfrm>
            <a:off x="914399" y="3119767"/>
            <a:ext cx="2408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La bataille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831770" y="5020291"/>
            <a:ext cx="2408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Le couronnement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6217919" y="2721452"/>
            <a:ext cx="2408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Jeanne d’Arc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9024871" y="5209330"/>
            <a:ext cx="24083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/>
              <a:t>Héroïne</a:t>
            </a:r>
            <a:r>
              <a:rPr lang="en-US" dirty="0" smtClean="0"/>
              <a:t> de la Guerre de Cent Ans</a:t>
            </a:r>
            <a:r>
              <a:rPr lang="en-US" dirty="0"/>
              <a:t>.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6217918" y="5303766"/>
            <a:ext cx="2408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Orléans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9024870" y="2725462"/>
            <a:ext cx="24083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/>
              <a:t>Ville</a:t>
            </a:r>
            <a:r>
              <a:rPr lang="en-US" dirty="0" smtClean="0"/>
              <a:t> que Jeanne d’Arc a libéré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47990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Autres variantes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FR" dirty="0" smtClean="0"/>
              <a:t> complÉter un texte À trous (lecture)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fr-FR" dirty="0"/>
              <a:t>complÉter un texte À trous </a:t>
            </a:r>
            <a:endParaRPr lang="fr-FR" dirty="0" smtClean="0"/>
          </a:p>
          <a:p>
            <a:pPr algn="ctr"/>
            <a:r>
              <a:rPr lang="fr-FR" dirty="0" smtClean="0"/>
              <a:t>(Choix des mots)</a:t>
            </a:r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86184" y="6459785"/>
            <a:ext cx="5546715" cy="365125"/>
          </a:xfrm>
        </p:spPr>
        <p:txBody>
          <a:bodyPr/>
          <a:lstStyle/>
          <a:p>
            <a:r>
              <a:rPr lang="en-US" sz="1600" dirty="0" smtClean="0"/>
              <a:t>Vincent FOURMONT - Nazareth College - March 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2015</a:t>
            </a:r>
            <a:endParaRPr lang="en-US" sz="1600" dirty="0"/>
          </a:p>
        </p:txBody>
      </p:sp>
      <p:sp>
        <p:nvSpPr>
          <p:cNvPr id="9" name="ZoneTexte 8"/>
          <p:cNvSpPr txBox="1"/>
          <p:nvPr/>
        </p:nvSpPr>
        <p:spPr>
          <a:xfrm>
            <a:off x="914399" y="3119767"/>
            <a:ext cx="51206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fr-FR" dirty="0"/>
              <a:t>Orléans </a:t>
            </a:r>
            <a:r>
              <a:rPr lang="fr-FR" dirty="0" smtClean="0"/>
              <a:t>__________ (être) </a:t>
            </a:r>
            <a:r>
              <a:rPr lang="fr-FR" dirty="0"/>
              <a:t>une ville pleine </a:t>
            </a:r>
            <a:r>
              <a:rPr lang="fr-FR" dirty="0" smtClean="0"/>
              <a:t>d’histoire </a:t>
            </a:r>
            <a:r>
              <a:rPr lang="fr-FR" dirty="0"/>
              <a:t>notamment grâce à un personnage célèbre : Jeanne d’Arc. </a:t>
            </a:r>
          </a:p>
          <a:p>
            <a:pPr algn="just"/>
            <a:r>
              <a:rPr lang="fr-FR" dirty="0"/>
              <a:t> </a:t>
            </a:r>
          </a:p>
          <a:p>
            <a:pPr lvl="0" algn="just"/>
            <a:r>
              <a:rPr lang="fr-FR" dirty="0"/>
              <a:t>Jeanne d’Arc vient de la </a:t>
            </a:r>
            <a:r>
              <a:rPr lang="fr-FR" dirty="0" smtClean="0"/>
              <a:t>Lorraine, </a:t>
            </a:r>
            <a:r>
              <a:rPr lang="fr-FR" dirty="0"/>
              <a:t>une région qui se </a:t>
            </a:r>
            <a:r>
              <a:rPr lang="fr-FR" dirty="0" smtClean="0"/>
              <a:t>__________ (situer) </a:t>
            </a:r>
            <a:r>
              <a:rPr lang="fr-FR" dirty="0"/>
              <a:t>à l’est de la France.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6126480" y="3119767"/>
            <a:ext cx="51206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fr-FR" dirty="0"/>
              <a:t>Orléans </a:t>
            </a:r>
            <a:r>
              <a:rPr lang="fr-FR" dirty="0" smtClean="0"/>
              <a:t>__________ </a:t>
            </a:r>
            <a:r>
              <a:rPr lang="fr-FR" dirty="0"/>
              <a:t>une ville pleine </a:t>
            </a:r>
            <a:r>
              <a:rPr lang="fr-FR" dirty="0" smtClean="0"/>
              <a:t>d’histoire </a:t>
            </a:r>
            <a:r>
              <a:rPr lang="fr-FR" dirty="0"/>
              <a:t>notamment grâce à un personnage célèbre : Jeanne d’Arc. </a:t>
            </a:r>
          </a:p>
          <a:p>
            <a:pPr algn="just"/>
            <a:r>
              <a:rPr lang="fr-FR" dirty="0"/>
              <a:t> </a:t>
            </a:r>
          </a:p>
          <a:p>
            <a:pPr lvl="0" algn="just"/>
            <a:r>
              <a:rPr lang="fr-FR" dirty="0"/>
              <a:t>Jeanne d’Arc vient de la </a:t>
            </a:r>
            <a:r>
              <a:rPr lang="fr-FR" dirty="0" smtClean="0"/>
              <a:t>Lorraine, </a:t>
            </a:r>
            <a:r>
              <a:rPr lang="fr-FR" dirty="0"/>
              <a:t>une région qui se </a:t>
            </a:r>
            <a:r>
              <a:rPr lang="fr-FR" dirty="0" smtClean="0"/>
              <a:t>__________ </a:t>
            </a:r>
            <a:r>
              <a:rPr lang="fr-FR" dirty="0"/>
              <a:t>à l’est de la France. </a:t>
            </a:r>
          </a:p>
        </p:txBody>
      </p:sp>
    </p:spTree>
    <p:extLst>
      <p:ext uri="{BB962C8B-B14F-4D97-AF65-F5344CB8AC3E}">
        <p14:creationId xmlns:p14="http://schemas.microsoft.com/office/powerpoint/2010/main" val="281756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 Jeanne d’Arc: impact sur l’Histoire de France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 Traditions et coutumes depuis sa mort (commémorations)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fr-FR" dirty="0" smtClean="0"/>
              <a:t>Différentes approches possibles en fonction </a:t>
            </a:r>
            <a:r>
              <a:rPr lang="en-US" dirty="0" smtClean="0"/>
              <a:t>du niveau de la classe</a:t>
            </a:r>
            <a:endParaRPr lang="fr-FR" dirty="0" smtClean="0"/>
          </a:p>
          <a:p>
            <a:pPr>
              <a:buFont typeface="Wingdings" panose="05000000000000000000" pitchFamily="2" charset="2"/>
              <a:buChar char="§"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86184" y="6459785"/>
            <a:ext cx="5597515" cy="365125"/>
          </a:xfrm>
        </p:spPr>
        <p:txBody>
          <a:bodyPr/>
          <a:lstStyle/>
          <a:p>
            <a:r>
              <a:rPr lang="en-US" sz="1600" dirty="0" smtClean="0"/>
              <a:t>Vincent FOURMONT - Nazareth College - March 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2015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6034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Remerciements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86184" y="6459785"/>
            <a:ext cx="5572115" cy="365125"/>
          </a:xfrm>
        </p:spPr>
        <p:txBody>
          <a:bodyPr/>
          <a:lstStyle/>
          <a:p>
            <a:r>
              <a:rPr lang="en-US" sz="1600" dirty="0" smtClean="0"/>
              <a:t>Vincent FOURMONT - Nazareth College - March 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2015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4463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Sitographie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86184" y="6459785"/>
            <a:ext cx="5457815" cy="365125"/>
          </a:xfrm>
        </p:spPr>
        <p:txBody>
          <a:bodyPr/>
          <a:lstStyle/>
          <a:p>
            <a:r>
              <a:rPr lang="en-US" sz="1600" dirty="0" smtClean="0"/>
              <a:t>Vincent FOURMONT - Nazareth College - March 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2015</a:t>
            </a:r>
            <a:endParaRPr lang="en-US" sz="160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www.1000questions.net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www.histoire-france.net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www.Wikipedia.fr</a:t>
            </a:r>
          </a:p>
          <a:p>
            <a:pPr marL="0" indent="0">
              <a:buNone/>
            </a:pPr>
            <a:endParaRPr lang="en-US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4881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 smtClean="0"/>
              <a:t> Introduction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Partie 1: Jeanne d’Arc: Une femme et un destin hors du commun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Partie 2: La bataille d’Orléans et la capture de Jeanne d’Arc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Partie 3: Les fêtes johanniques d’Orl</a:t>
            </a:r>
            <a:r>
              <a:rPr lang="en-US" sz="2800" dirty="0"/>
              <a:t>éans</a:t>
            </a:r>
            <a:endParaRPr lang="en-US" sz="2800" dirty="0" smtClean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 smtClean="0"/>
              <a:t> Partie 4: </a:t>
            </a:r>
            <a:r>
              <a:rPr lang="fr-FR" sz="2800" dirty="0" smtClean="0"/>
              <a:t>Comment apprendre et faire retenir aux enfants, l’histoire de Jeanne d’Arc de manière ludique?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 smtClean="0"/>
              <a:t> Conclusion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 smtClean="0"/>
              <a:t> Remerciements</a:t>
            </a:r>
            <a:endParaRPr lang="fr-FR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86184" y="6459785"/>
            <a:ext cx="5813415" cy="365125"/>
          </a:xfrm>
        </p:spPr>
        <p:txBody>
          <a:bodyPr/>
          <a:lstStyle/>
          <a:p>
            <a:r>
              <a:rPr lang="en-US" sz="1600" dirty="0" smtClean="0"/>
              <a:t>Vincent FOURMONT - Nazareth College - March 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2015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8706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fr-FR" dirty="0" smtClean="0"/>
              <a:t> Le choix du sujet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dirty="0" smtClean="0"/>
              <a:t> Jeanne d’Arc: ses différentes représentations et ses symboles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fr-FR" dirty="0" smtClean="0"/>
              <a:t>Étudier Jeanne d’Arc et son histoire en classe en utilisant différentes méthodes selon les niveaux.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86184" y="6459785"/>
            <a:ext cx="5470515" cy="365125"/>
          </a:xfrm>
        </p:spPr>
        <p:txBody>
          <a:bodyPr/>
          <a:lstStyle/>
          <a:p>
            <a:r>
              <a:rPr lang="en-US" sz="1600" dirty="0" smtClean="0"/>
              <a:t>Vincent FOURMONT - Nazareth College - March 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2015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4233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67573"/>
            <a:ext cx="3200400" cy="1810147"/>
          </a:xfrm>
        </p:spPr>
        <p:txBody>
          <a:bodyPr>
            <a:noAutofit/>
          </a:bodyPr>
          <a:lstStyle/>
          <a:p>
            <a:pPr algn="just"/>
            <a:r>
              <a:rPr lang="en-US" sz="3200" dirty="0" smtClean="0"/>
              <a:t>Partie 1: Jeanne d’Arc: Une femme et un destin hors du commun</a:t>
            </a:r>
            <a:endParaRPr lang="fr-FR" sz="32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2184400"/>
            <a:ext cx="3200400" cy="4275384"/>
          </a:xfrm>
        </p:spPr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dirty="0" smtClean="0"/>
              <a:t>Jeanne d’Arc (1412-1431)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dirty="0" smtClean="0"/>
              <a:t>Vie rythmée entre le travail à la campagne (labour des terres, soin des animaux) et les prières à l’église.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dirty="0" smtClean="0"/>
              <a:t>Jeanne a vécu pendant une période appelée « Guerre de Cent Ans ».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 smtClean="0"/>
              <a:t>Première vision à l’âge de 13 ans.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dirty="0" smtClean="0"/>
              <a:t>À l’âge de 16 ans, elle part rencontrer Charles VII.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5524500" cy="365125"/>
          </a:xfrm>
        </p:spPr>
        <p:txBody>
          <a:bodyPr/>
          <a:lstStyle/>
          <a:p>
            <a:r>
              <a:rPr lang="en-US" sz="1600" dirty="0" smtClean="0"/>
              <a:t>Vincent FOURMONT - Nazareth College - March 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2015</a:t>
            </a:r>
            <a:endParaRPr lang="en-US" sz="1600" dirty="0"/>
          </a:p>
        </p:txBody>
      </p:sp>
      <p:pic>
        <p:nvPicPr>
          <p:cNvPr id="13" name="Espace réservé du contenu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817" y="267573"/>
            <a:ext cx="6710628" cy="6192211"/>
          </a:xfrm>
        </p:spPr>
      </p:pic>
      <p:cxnSp>
        <p:nvCxnSpPr>
          <p:cNvPr id="8" name="Connecteur droit avec flèche 7"/>
          <p:cNvCxnSpPr/>
          <p:nvPr/>
        </p:nvCxnSpPr>
        <p:spPr>
          <a:xfrm flipH="1">
            <a:off x="8033131" y="2382342"/>
            <a:ext cx="1092200" cy="3810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9125331" y="21844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Domrémy</a:t>
            </a:r>
            <a:endParaRPr lang="fr-FR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7347266" y="2616896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Orléans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9017000" y="5791200"/>
            <a:ext cx="22606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Source image: www.Wikipedia.fr</a:t>
            </a:r>
            <a:endParaRPr 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412640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fr-FR" dirty="0" smtClean="0"/>
              <a:t>Jeanne d’Arc et sa rencontre avec Charles VII dit « le Dauphin ».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84700" y="1845734"/>
            <a:ext cx="6570980" cy="435204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fr-FR" dirty="0" smtClean="0"/>
              <a:t> Au XV</a:t>
            </a:r>
            <a:r>
              <a:rPr lang="fr-FR" baseline="30000" dirty="0" smtClean="0"/>
              <a:t>ème</a:t>
            </a:r>
            <a:r>
              <a:rPr lang="fr-FR" dirty="0"/>
              <a:t> </a:t>
            </a:r>
            <a:r>
              <a:rPr lang="fr-FR" dirty="0" smtClean="0"/>
              <a:t>siècle, il est très difficile pour une femme de se faire entendre.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dirty="0"/>
              <a:t> </a:t>
            </a:r>
            <a:r>
              <a:rPr lang="fr-FR" dirty="0" smtClean="0"/>
              <a:t>Jeanne passe des « tests » pour prouver sa foi et sa sincérité.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fr-FR" dirty="0" smtClean="0"/>
              <a:t>Charles VII fut convaincu par Jeanne et lui donna une troupe d’hommes pour aller secourir Orléans.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86184" y="6459785"/>
            <a:ext cx="5546715" cy="365125"/>
          </a:xfrm>
        </p:spPr>
        <p:txBody>
          <a:bodyPr/>
          <a:lstStyle/>
          <a:p>
            <a:r>
              <a:rPr lang="en-US" sz="1600" dirty="0" smtClean="0"/>
              <a:t>Vincent FOURMONT - Nazareth College - March 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2015</a:t>
            </a:r>
            <a:endParaRPr lang="en-US" sz="1600" dirty="0"/>
          </a:p>
        </p:txBody>
      </p:sp>
      <p:pic>
        <p:nvPicPr>
          <p:cNvPr id="8" name="Espace réservé du contenu 6" descr="Millais_Joan_of_Arc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97280" y="1845734"/>
            <a:ext cx="3183356" cy="4352040"/>
          </a:xfrm>
        </p:spPr>
      </p:pic>
      <p:sp>
        <p:nvSpPr>
          <p:cNvPr id="9" name="ZoneTexte 8"/>
          <p:cNvSpPr txBox="1"/>
          <p:nvPr/>
        </p:nvSpPr>
        <p:spPr>
          <a:xfrm>
            <a:off x="1841500" y="5920775"/>
            <a:ext cx="243913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Source image: www.google/images</a:t>
            </a:r>
            <a:endParaRPr 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344856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92581"/>
            <a:ext cx="3200400" cy="1767841"/>
          </a:xfrm>
        </p:spPr>
        <p:txBody>
          <a:bodyPr>
            <a:normAutofit fontScale="90000"/>
          </a:bodyPr>
          <a:lstStyle/>
          <a:p>
            <a:pPr algn="just"/>
            <a:r>
              <a:rPr lang="en-US" dirty="0" smtClean="0"/>
              <a:t>Partie 2: La bataille d’Orléans et la capture de Jeanne d’Arc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577" y="192581"/>
            <a:ext cx="4401406" cy="6112623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2184400"/>
            <a:ext cx="3200400" cy="4120804"/>
          </a:xfrm>
        </p:spPr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dirty="0" smtClean="0"/>
              <a:t>Jeanne décide de prendre en charge les troupes de Charles VII et de mener l’assaut sur Orléans.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dirty="0" smtClean="0"/>
              <a:t>Les pertes sont lourdes dans </a:t>
            </a:r>
            <a:r>
              <a:rPr lang="en-US" dirty="0" smtClean="0"/>
              <a:t>les 2 camps.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 smtClean="0"/>
              <a:t>Jeanne </a:t>
            </a:r>
            <a:r>
              <a:rPr lang="fr-FR" dirty="0" smtClean="0"/>
              <a:t>est touché par un tir d’arbalète mais continue le </a:t>
            </a:r>
            <a:r>
              <a:rPr lang="fr-FR" smtClean="0"/>
              <a:t>combat et </a:t>
            </a:r>
            <a:r>
              <a:rPr lang="fr-FR" dirty="0" smtClean="0"/>
              <a:t>motive ses hommes.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 smtClean="0"/>
              <a:t>Les </a:t>
            </a:r>
            <a:r>
              <a:rPr lang="fr-FR" dirty="0" smtClean="0"/>
              <a:t>Anglais finissent par s’enfuir et Jeanne libère la ville d’Orléans</a:t>
            </a:r>
            <a:r>
              <a:rPr lang="en-US" dirty="0" smtClean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fr-FR" dirty="0" smtClean="0"/>
          </a:p>
          <a:p>
            <a:pPr algn="just"/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5575300" cy="365125"/>
          </a:xfrm>
        </p:spPr>
        <p:txBody>
          <a:bodyPr/>
          <a:lstStyle/>
          <a:p>
            <a:r>
              <a:rPr lang="en-US" sz="1600" dirty="0" smtClean="0"/>
              <a:t>Vincent FOURMONT - Nazareth College - March 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2015</a:t>
            </a:r>
            <a:endParaRPr lang="en-US" sz="1600" dirty="0"/>
          </a:p>
        </p:txBody>
      </p:sp>
      <p:sp>
        <p:nvSpPr>
          <p:cNvPr id="7" name="ZoneTexte 6"/>
          <p:cNvSpPr txBox="1"/>
          <p:nvPr/>
        </p:nvSpPr>
        <p:spPr>
          <a:xfrm>
            <a:off x="7500847" y="5966996"/>
            <a:ext cx="243913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Source image: www.google/images</a:t>
            </a:r>
            <a:endParaRPr 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145407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couronnement de Charles VII à Reims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371" y="1840244"/>
            <a:ext cx="3032707" cy="4028851"/>
          </a:xfr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17454" y="1845735"/>
            <a:ext cx="6738226" cy="402336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fr-FR" dirty="0" smtClean="0"/>
              <a:t> Après de nombreuses victoires sur les Anglais, Jeanne accompagne Charles VII à Reims (mission que lui a donné Saint Michel dans ses visions).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dirty="0" smtClean="0"/>
              <a:t> Ils sont côte à côte pendant son sacre.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5406300" cy="365125"/>
          </a:xfrm>
        </p:spPr>
        <p:txBody>
          <a:bodyPr/>
          <a:lstStyle/>
          <a:p>
            <a:r>
              <a:rPr lang="en-US" sz="1600" dirty="0" smtClean="0"/>
              <a:t>Vincent FOURMONT - Nazareth College - March 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2015</a:t>
            </a:r>
            <a:endParaRPr lang="en-US" sz="1600" dirty="0"/>
          </a:p>
        </p:txBody>
      </p:sp>
      <p:sp>
        <p:nvSpPr>
          <p:cNvPr id="8" name="ZoneTexte 7"/>
          <p:cNvSpPr txBox="1"/>
          <p:nvPr/>
        </p:nvSpPr>
        <p:spPr>
          <a:xfrm>
            <a:off x="1661375" y="5592096"/>
            <a:ext cx="268189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Source image: www.histoire-france.net</a:t>
            </a:r>
            <a:endParaRPr 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317257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jugement de Jeanne d’Arc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191" y="1845735"/>
            <a:ext cx="3071019" cy="4397141"/>
          </a:xfr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32300" y="1845734"/>
            <a:ext cx="6723380" cy="4397141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fr-FR" dirty="0" smtClean="0"/>
              <a:t> Après le sacre de Charles VII, Jeanne continue de mener des batailles.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dirty="0" smtClean="0"/>
              <a:t> Le roi tente de négocier la paix avec les Anglais car il n’a plus d’armée.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 smtClean="0"/>
              <a:t> </a:t>
            </a:r>
            <a:r>
              <a:rPr lang="fr-FR" dirty="0" smtClean="0"/>
              <a:t>Il envoie Jeanne combattre sans armée et sans munition.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dirty="0" smtClean="0"/>
              <a:t> Elle est capturée par le Duc de Bourgogne (allié du Royaume d’Angleterre) le 24 mai 1430.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 smtClean="0"/>
              <a:t> Jeanne </a:t>
            </a:r>
            <a:r>
              <a:rPr lang="fr-FR" dirty="0" smtClean="0"/>
              <a:t>est brûlée vive sur </a:t>
            </a:r>
            <a:r>
              <a:rPr lang="fr-FR" smtClean="0"/>
              <a:t>le bûcher </a:t>
            </a:r>
            <a:r>
              <a:rPr lang="fr-FR" dirty="0" smtClean="0"/>
              <a:t>de la place publique à Rouen le 23 mai 1431 au travers d’un faux procès.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Elle sera </a:t>
            </a:r>
            <a:r>
              <a:rPr lang="fr-FR" dirty="0" smtClean="0"/>
              <a:t>canonisée quelques </a:t>
            </a:r>
            <a:r>
              <a:rPr lang="en-US" dirty="0" smtClean="0"/>
              <a:t>siècles plus </a:t>
            </a:r>
            <a:r>
              <a:rPr lang="fr-FR" dirty="0" smtClean="0"/>
              <a:t>tard.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fr-FR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86184" y="6459785"/>
            <a:ext cx="5495915" cy="365125"/>
          </a:xfrm>
        </p:spPr>
        <p:txBody>
          <a:bodyPr/>
          <a:lstStyle/>
          <a:p>
            <a:r>
              <a:rPr lang="en-US" sz="1600" dirty="0" smtClean="0"/>
              <a:t>Vincent FOURMONT - Nazareth College - March 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2015</a:t>
            </a:r>
            <a:endParaRPr lang="en-US" sz="1600" dirty="0"/>
          </a:p>
        </p:txBody>
      </p:sp>
      <p:sp>
        <p:nvSpPr>
          <p:cNvPr id="7" name="ZoneTexte 6"/>
          <p:cNvSpPr txBox="1"/>
          <p:nvPr/>
        </p:nvSpPr>
        <p:spPr>
          <a:xfrm>
            <a:off x="1841500" y="5920775"/>
            <a:ext cx="243913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Source image: www.google/images</a:t>
            </a:r>
            <a:endParaRPr 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1352457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64159"/>
            <a:ext cx="3200400" cy="1463041"/>
          </a:xfrm>
        </p:spPr>
        <p:txBody>
          <a:bodyPr>
            <a:normAutofit/>
          </a:bodyPr>
          <a:lstStyle/>
          <a:p>
            <a:pPr algn="just"/>
            <a:r>
              <a:rPr lang="en-US" sz="3200" dirty="0" smtClean="0"/>
              <a:t>Partie 3: Les fêtes johanniques d’Orléans</a:t>
            </a:r>
            <a:endParaRPr lang="fr-FR" sz="3200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566" y="528035"/>
            <a:ext cx="7498151" cy="4995642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968500"/>
            <a:ext cx="3200400" cy="4336704"/>
          </a:xfrm>
        </p:spPr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dirty="0" smtClean="0"/>
              <a:t>Défilés en tenue d’époque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 err="1" smtClean="0"/>
              <a:t>Commémorations</a:t>
            </a:r>
            <a:r>
              <a:rPr lang="en-US" dirty="0" smtClean="0"/>
              <a:t> </a:t>
            </a:r>
            <a:endParaRPr lang="fr-FR" dirty="0" smtClean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 smtClean="0"/>
              <a:t>Marché médiéval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dirty="0" smtClean="0"/>
              <a:t>Festivités qui durent 6 jours</a:t>
            </a:r>
          </a:p>
          <a:p>
            <a:pPr algn="just"/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5676900" cy="365125"/>
          </a:xfrm>
        </p:spPr>
        <p:txBody>
          <a:bodyPr/>
          <a:lstStyle/>
          <a:p>
            <a:r>
              <a:rPr lang="en-US" sz="1600" dirty="0" smtClean="0"/>
              <a:t>Vincent FOURMONT - Nazareth College - March 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2015</a:t>
            </a:r>
            <a:endParaRPr lang="en-US" sz="1600" dirty="0"/>
          </a:p>
        </p:txBody>
      </p:sp>
      <p:sp>
        <p:nvSpPr>
          <p:cNvPr id="7" name="ZoneTexte 6"/>
          <p:cNvSpPr txBox="1"/>
          <p:nvPr/>
        </p:nvSpPr>
        <p:spPr>
          <a:xfrm>
            <a:off x="9453581" y="5219561"/>
            <a:ext cx="243913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Source image: www.google/images</a:t>
            </a:r>
            <a:endParaRPr 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3115985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étrospective">
  <a:themeElements>
    <a:clrScheme name="Rétrospectiv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TM02900743[[fn=Organique]]</Template>
  <TotalTime>2015</TotalTime>
  <Words>820</Words>
  <Application>Microsoft Office PowerPoint</Application>
  <PresentationFormat>Grand écran</PresentationFormat>
  <Paragraphs>113</Paragraphs>
  <Slides>17</Slides>
  <Notes>1</Notes>
  <HiddenSlides>0</HiddenSlides>
  <MMClips>1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Calibri</vt:lpstr>
      <vt:lpstr>Calibri Light</vt:lpstr>
      <vt:lpstr>Wingdings</vt:lpstr>
      <vt:lpstr>Wingdings 2</vt:lpstr>
      <vt:lpstr>HDOfficeLightV0</vt:lpstr>
      <vt:lpstr>Rétrospective</vt:lpstr>
      <vt:lpstr>Jeanne d’Arc: De son histoire aux fêtes johanniques d’Orléans</vt:lpstr>
      <vt:lpstr>Sommaire</vt:lpstr>
      <vt:lpstr>Introduction</vt:lpstr>
      <vt:lpstr>Partie 1: Jeanne d’Arc: Une femme et un destin hors du commun</vt:lpstr>
      <vt:lpstr>Jeanne d’Arc et sa rencontre avec Charles VII dit « le Dauphin ».</vt:lpstr>
      <vt:lpstr>Partie 2: La bataille d’Orléans et la capture de Jeanne d’Arc</vt:lpstr>
      <vt:lpstr>Le couronnement de Charles VII à Reims</vt:lpstr>
      <vt:lpstr>Le jugement de Jeanne d’Arc</vt:lpstr>
      <vt:lpstr>Partie 3: Les fêtes johanniques d’Orléans</vt:lpstr>
      <vt:lpstr>La reconstitution de la bataille d’Orléans: l’embrasement des tours</vt:lpstr>
      <vt:lpstr>Les fêtes johanniques d’Orléans</vt:lpstr>
      <vt:lpstr>Partie 4: Comment apprendre et faire retenir aux enfants, l’histoire de Jeanne d’Arc de manière ludique?</vt:lpstr>
      <vt:lpstr>Approches pédagogiques et méthodologiques: quelques pistes</vt:lpstr>
      <vt:lpstr>Autres variantes</vt:lpstr>
      <vt:lpstr>Conclusion</vt:lpstr>
      <vt:lpstr>Remerciements</vt:lpstr>
      <vt:lpstr>Sitographie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Jeanne d’Arc:</dc:title>
  <dc:creator>Vincent Fourmont</dc:creator>
  <cp:lastModifiedBy>Vincent Fourmont</cp:lastModifiedBy>
  <cp:revision>61</cp:revision>
  <dcterms:created xsi:type="dcterms:W3CDTF">2015-02-17T19:08:34Z</dcterms:created>
  <dcterms:modified xsi:type="dcterms:W3CDTF">2015-03-05T16:29:19Z</dcterms:modified>
</cp:coreProperties>
</file>